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7" r:id="rId3"/>
    <p:sldId id="259" r:id="rId4"/>
    <p:sldId id="261" r:id="rId5"/>
    <p:sldId id="260" r:id="rId6"/>
    <p:sldId id="274" r:id="rId7"/>
    <p:sldId id="275" r:id="rId8"/>
    <p:sldId id="268" r:id="rId9"/>
    <p:sldId id="269" r:id="rId10"/>
    <p:sldId id="270" r:id="rId11"/>
    <p:sldId id="271" r:id="rId12"/>
    <p:sldId id="272" r:id="rId13"/>
    <p:sldId id="276" r:id="rId14"/>
    <p:sldId id="263" r:id="rId15"/>
    <p:sldId id="264" r:id="rId16"/>
    <p:sldId id="26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14" autoAdjust="0"/>
  </p:normalViewPr>
  <p:slideViewPr>
    <p:cSldViewPr>
      <p:cViewPr varScale="1">
        <p:scale>
          <a:sx n="60" d="100"/>
          <a:sy n="60" d="100"/>
        </p:scale>
        <p:origin x="-1014"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096E19-096F-4976-B513-954C0A7F030B}" type="datetimeFigureOut">
              <a:rPr lang="en-US" smtClean="0"/>
              <a:pPr/>
              <a:t>1/11/2017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3A75F9-0B24-4EC2-A5AA-A912E96F043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Information looked at by Challenger engineers</a:t>
            </a:r>
          </a:p>
          <a:p>
            <a:r>
              <a:rPr lang="en-US" sz="1200" dirty="0" smtClean="0"/>
              <a:t>On an overhead projector</a:t>
            </a:r>
          </a:p>
          <a:p>
            <a:endParaRPr lang="en-US" dirty="0"/>
          </a:p>
        </p:txBody>
      </p:sp>
      <p:sp>
        <p:nvSpPr>
          <p:cNvPr id="4" name="Slide Number Placeholder 3"/>
          <p:cNvSpPr>
            <a:spLocks noGrp="1"/>
          </p:cNvSpPr>
          <p:nvPr>
            <p:ph type="sldNum" sz="quarter" idx="10"/>
          </p:nvPr>
        </p:nvSpPr>
        <p:spPr/>
        <p:txBody>
          <a:bodyPr/>
          <a:lstStyle/>
          <a:p>
            <a:fld id="{773A75F9-0B24-4EC2-A5AA-A912E96F043F}" type="slidenum">
              <a:rPr lang="en-US" smtClean="0"/>
              <a:pPr/>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Was 36oF out that day, ice covered the launch area</a:t>
            </a:r>
          </a:p>
          <a:p>
            <a:r>
              <a:rPr lang="en-US" sz="1200" kern="1200" dirty="0" smtClean="0">
                <a:solidFill>
                  <a:schemeClr val="tx1"/>
                </a:solidFill>
                <a:latin typeface="+mn-lt"/>
                <a:ea typeface="+mn-ea"/>
                <a:cs typeface="+mn-cs"/>
              </a:rPr>
              <a:t>two rubber O-rings, which had been designed to separate the sections of the rocket booster, had failed due to cold temperatures on the morning of the launch.</a:t>
            </a:r>
            <a:endParaRPr lang="en-US" dirty="0"/>
          </a:p>
        </p:txBody>
      </p:sp>
      <p:sp>
        <p:nvSpPr>
          <p:cNvPr id="4" name="Slide Number Placeholder 3"/>
          <p:cNvSpPr>
            <a:spLocks noGrp="1"/>
          </p:cNvSpPr>
          <p:nvPr>
            <p:ph type="sldNum" sz="quarter" idx="10"/>
          </p:nvPr>
        </p:nvSpPr>
        <p:spPr/>
        <p:txBody>
          <a:bodyPr/>
          <a:lstStyle/>
          <a:p>
            <a:fld id="{6186132C-0B5F-384B-A7E0-240BC5B355CF}" type="slidenum">
              <a:rPr lang="en-US" smtClean="0"/>
              <a:pPr/>
              <a:t>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Microorganisms can be classified into bacteria, viruses, fungi, and parasites. Those that can cause disease are collectively known as </a:t>
            </a:r>
            <a:r>
              <a:rPr lang="en-US" sz="1200" b="1" i="0" kern="1200" dirty="0" smtClean="0">
                <a:solidFill>
                  <a:schemeClr val="tx1"/>
                </a:solidFill>
                <a:latin typeface="+mn-lt"/>
                <a:ea typeface="+mn-ea"/>
                <a:cs typeface="+mn-cs"/>
              </a:rPr>
              <a:t>pathogens</a:t>
            </a:r>
            <a:r>
              <a:rPr lang="en-US" sz="1200" b="0" i="0" kern="1200" dirty="0" smtClean="0">
                <a:solidFill>
                  <a:schemeClr val="tx1"/>
                </a:solidFill>
                <a:latin typeface="+mn-lt"/>
                <a:ea typeface="+mn-ea"/>
                <a:cs typeface="+mn-cs"/>
              </a:rPr>
              <a:t>. These microorganisms vary in size and position in the tree of life [5]. Viruses are the smallest, followed by bacteria, fungi, and parasites. Viruses are technically not included in the tree of life; since they cannot reproduce independently, they are not considered living organisms by most scientists. Bacteria are distinct from fungi and parasites in that they are considered prokaryotes, while the latter two are considered eukaryotes. The difference between prokaryotic and eukaryotic cells is in the way they organize their DNA (deoxyribonucleic acid), the primary genetic material in the cell. This organization can change how cells grow, replicate, and function.</a:t>
            </a:r>
            <a:endParaRPr lang="en-US" dirty="0"/>
          </a:p>
        </p:txBody>
      </p:sp>
      <p:sp>
        <p:nvSpPr>
          <p:cNvPr id="4" name="Slide Number Placeholder 3"/>
          <p:cNvSpPr>
            <a:spLocks noGrp="1"/>
          </p:cNvSpPr>
          <p:nvPr>
            <p:ph type="sldNum" sz="quarter" idx="10"/>
          </p:nvPr>
        </p:nvSpPr>
        <p:spPr/>
        <p:txBody>
          <a:bodyPr/>
          <a:lstStyle/>
          <a:p>
            <a:fld id="{30A0168A-BCC7-42F2-A12D-0F64978D7445}"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C86F3B-BF13-4A1A-998D-AAB49C4C82E1}" type="datetimeFigureOut">
              <a:rPr lang="en-US" smtClean="0"/>
              <a:pPr/>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6A628-9A24-4B34-83EF-86A44C03F5E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C86F3B-BF13-4A1A-998D-AAB49C4C82E1}" type="datetimeFigureOut">
              <a:rPr lang="en-US" smtClean="0"/>
              <a:pPr/>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6A628-9A24-4B34-83EF-86A44C03F5E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C86F3B-BF13-4A1A-998D-AAB49C4C82E1}" type="datetimeFigureOut">
              <a:rPr lang="en-US" smtClean="0"/>
              <a:pPr/>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6A628-9A24-4B34-83EF-86A44C03F5E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C86F3B-BF13-4A1A-998D-AAB49C4C82E1}" type="datetimeFigureOut">
              <a:rPr lang="en-US" smtClean="0"/>
              <a:pPr/>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6A628-9A24-4B34-83EF-86A44C03F5E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C86F3B-BF13-4A1A-998D-AAB49C4C82E1}" type="datetimeFigureOut">
              <a:rPr lang="en-US" smtClean="0"/>
              <a:pPr/>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6A628-9A24-4B34-83EF-86A44C03F5E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C86F3B-BF13-4A1A-998D-AAB49C4C82E1}" type="datetimeFigureOut">
              <a:rPr lang="en-US" smtClean="0"/>
              <a:pPr/>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56A628-9A24-4B34-83EF-86A44C03F5E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C86F3B-BF13-4A1A-998D-AAB49C4C82E1}" type="datetimeFigureOut">
              <a:rPr lang="en-US" smtClean="0"/>
              <a:pPr/>
              <a:t>1/11/2017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56A628-9A24-4B34-83EF-86A44C03F5E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C86F3B-BF13-4A1A-998D-AAB49C4C82E1}" type="datetimeFigureOut">
              <a:rPr lang="en-US" smtClean="0"/>
              <a:pPr/>
              <a:t>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56A628-9A24-4B34-83EF-86A44C03F5E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C86F3B-BF13-4A1A-998D-AAB49C4C82E1}" type="datetimeFigureOut">
              <a:rPr lang="en-US" smtClean="0"/>
              <a:pPr/>
              <a:t>1/11/2017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56A628-9A24-4B34-83EF-86A44C03F5E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C86F3B-BF13-4A1A-998D-AAB49C4C82E1}" type="datetimeFigureOut">
              <a:rPr lang="en-US" smtClean="0"/>
              <a:pPr/>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56A628-9A24-4B34-83EF-86A44C03F5E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C86F3B-BF13-4A1A-998D-AAB49C4C82E1}" type="datetimeFigureOut">
              <a:rPr lang="en-US" smtClean="0"/>
              <a:pPr/>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56A628-9A24-4B34-83EF-86A44C03F5E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C86F3B-BF13-4A1A-998D-AAB49C4C82E1}" type="datetimeFigureOut">
              <a:rPr lang="en-US" smtClean="0"/>
              <a:pPr/>
              <a:t>1/11/2017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56A628-9A24-4B34-83EF-86A44C03F5E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Civic Engagement</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5795" y="6367046"/>
            <a:ext cx="7371806" cy="338554"/>
          </a:xfrm>
          <a:prstGeom prst="rect">
            <a:avLst/>
          </a:prstGeom>
        </p:spPr>
        <p:txBody>
          <a:bodyPr wrap="square">
            <a:spAutoFit/>
          </a:bodyPr>
          <a:lstStyle/>
          <a:p>
            <a:pPr algn="l"/>
            <a:r>
              <a:rPr lang="en-US" sz="1600" b="1" dirty="0">
                <a:latin typeface="+mn-lt"/>
              </a:rPr>
              <a:t>Report of the PRESIDENTIAL COMMISSION on the Space Shuttle Challenger Accident</a:t>
            </a:r>
            <a:endParaRPr lang="en-US" sz="1600" dirty="0">
              <a:latin typeface="+mn-lt"/>
            </a:endParaRPr>
          </a:p>
        </p:txBody>
      </p:sp>
      <p:pic>
        <p:nvPicPr>
          <p:cNvPr id="4" name="Picture 3"/>
          <p:cNvPicPr>
            <a:picLocks noChangeAspect="1" noChangeArrowheads="1"/>
          </p:cNvPicPr>
          <p:nvPr/>
        </p:nvPicPr>
        <p:blipFill rotWithShape="1">
          <a:blip r:embed="rId2" cstate="print">
            <a:extLst>
              <a:ext uri="{28A0092B-C50C-407E-A947-70E740481C1C}">
                <a14:useLocalDpi xmlns:mc="http://schemas.openxmlformats.org/markup-compatibility/2006" xmlns:mv="urn:schemas-microsoft-com:mac:vml" xmlns:a14="http://schemas.microsoft.com/office/drawing/2010/main" xmlns="" val="0"/>
              </a:ext>
            </a:extLst>
          </a:blip>
          <a:srcRect b="13451"/>
          <a:stretch/>
        </p:blipFill>
        <p:spPr bwMode="auto">
          <a:xfrm>
            <a:off x="304800" y="304800"/>
            <a:ext cx="8555432" cy="56388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 val="30976043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2" cstate="print"/>
          <a:srcRect l="25183" t="10417" r="41435" b="7292"/>
          <a:stretch>
            <a:fillRect/>
          </a:stretch>
        </p:blipFill>
        <p:spPr bwMode="auto">
          <a:xfrm>
            <a:off x="2057400" y="0"/>
            <a:ext cx="4948177" cy="6858000"/>
          </a:xfrm>
          <a:prstGeom prst="rect">
            <a:avLst/>
          </a:prstGeom>
          <a:noFill/>
          <a:ln w="9525">
            <a:noFill/>
            <a:miter lim="800000"/>
            <a:headEnd/>
            <a:tailEnd/>
          </a:ln>
        </p:spPr>
      </p:pic>
    </p:spTree>
    <p:extLst>
      <p:ext uri="{BB962C8B-B14F-4D97-AF65-F5344CB8AC3E}">
        <p14:creationId xmlns:mc="http://schemas.openxmlformats.org/markup-compatibility/2006" xmlns:mv="urn:schemas-microsoft-com:mac:vml" xmlns:p14="http://schemas.microsoft.com/office/powerpoint/2010/main" xmlns="" val="15093030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1786324" y="274913"/>
            <a:ext cx="5722454" cy="637965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sp>
        <p:nvSpPr>
          <p:cNvPr id="5" name="Oval 4"/>
          <p:cNvSpPr/>
          <p:nvPr/>
        </p:nvSpPr>
        <p:spPr>
          <a:xfrm>
            <a:off x="4546944" y="5184567"/>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p:nvPr/>
        </p:nvSpPr>
        <p:spPr>
          <a:xfrm>
            <a:off x="2586488" y="985225"/>
            <a:ext cx="197347" cy="17484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3170426" y="3789150"/>
            <a:ext cx="197347" cy="17484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3357214" y="3789150"/>
            <a:ext cx="197347" cy="17484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4089108" y="3789150"/>
            <a:ext cx="197347" cy="17484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5153904" y="3733897"/>
            <a:ext cx="197347" cy="17484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5158344" y="3861639"/>
            <a:ext cx="197347" cy="17484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5902568" y="2374284"/>
            <a:ext cx="197347" cy="17484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687014" y="5299980"/>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687014" y="5034378"/>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679124" y="5186778"/>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831524" y="5178901"/>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96254" y="5183353"/>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5160984" y="5237121"/>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5165424" y="5093625"/>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5441124" y="5184380"/>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5618184" y="5176503"/>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5906214" y="5168626"/>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6046284" y="5247052"/>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6050724" y="5103556"/>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6338754" y="5157324"/>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6503484" y="5149447"/>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6668214" y="5153899"/>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6808284" y="5158351"/>
            <a:ext cx="197347" cy="174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p:nvSpPr>
        <p:spPr>
          <a:xfrm>
            <a:off x="4515035" y="4894610"/>
            <a:ext cx="2490596" cy="5812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
          <p:cNvPicPr>
            <a:picLocks noChangeAspect="1" noChangeArrowheads="1"/>
          </p:cNvPicPr>
          <p:nvPr/>
        </p:nvPicPr>
        <p:blipFill rotWithShape="1">
          <a:blip r:embed="rId3" cstate="print">
            <a:extLst>
              <a:ext uri="{28A0092B-C50C-407E-A947-70E740481C1C}">
                <a14:useLocalDpi xmlns:mc="http://schemas.openxmlformats.org/markup-compatibility/2006" xmlns:mv="urn:schemas-microsoft-com:mac:vml" xmlns:a14="http://schemas.microsoft.com/office/drawing/2010/main" xmlns="" val="0"/>
              </a:ext>
            </a:extLst>
          </a:blip>
          <a:srcRect b="96182"/>
          <a:stretch/>
        </p:blipFill>
        <p:spPr bwMode="auto">
          <a:xfrm>
            <a:off x="1056690" y="510550"/>
            <a:ext cx="6994590" cy="22919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sp>
        <p:nvSpPr>
          <p:cNvPr id="30" name="TextBox 29"/>
          <p:cNvSpPr txBox="1"/>
          <p:nvPr/>
        </p:nvSpPr>
        <p:spPr>
          <a:xfrm rot="16200000">
            <a:off x="850761" y="2712378"/>
            <a:ext cx="1941557" cy="369332"/>
          </a:xfrm>
          <a:prstGeom prst="rect">
            <a:avLst/>
          </a:prstGeom>
          <a:noFill/>
        </p:spPr>
        <p:txBody>
          <a:bodyPr wrap="none" rtlCol="0">
            <a:spAutoFit/>
          </a:bodyPr>
          <a:lstStyle/>
          <a:p>
            <a:r>
              <a:rPr lang="en-US" dirty="0" smtClean="0"/>
              <a:t>Number of failures</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378749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What was informative about the original graphs? Your graphs?</a:t>
            </a:r>
          </a:p>
          <a:p>
            <a:r>
              <a:rPr lang="en-US" dirty="0" smtClean="0"/>
              <a:t>What information was missing from the original graphs? Your graphs?</a:t>
            </a:r>
          </a:p>
          <a:p>
            <a:r>
              <a:rPr lang="en-US" dirty="0" smtClean="0"/>
              <a:t>Could a different graph have changed the </a:t>
            </a:r>
            <a:r>
              <a:rPr lang="en-US" i="1" dirty="0" smtClean="0"/>
              <a:t>Challenger</a:t>
            </a:r>
            <a:r>
              <a:rPr lang="en-US" dirty="0" smtClean="0"/>
              <a:t> engineers’ minds about the launch? Why or why not?</a:t>
            </a:r>
          </a:p>
          <a:p>
            <a:r>
              <a:rPr lang="en-US" dirty="0" smtClean="0"/>
              <a:t>Why is effective data visualization important?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Infectious Diseases</a:t>
            </a:r>
            <a:endParaRPr lang="en-US" dirty="0"/>
          </a:p>
        </p:txBody>
      </p:sp>
      <p:sp>
        <p:nvSpPr>
          <p:cNvPr id="3" name="Content Placeholder 2"/>
          <p:cNvSpPr>
            <a:spLocks noGrp="1"/>
          </p:cNvSpPr>
          <p:nvPr>
            <p:ph idx="1"/>
          </p:nvPr>
        </p:nvSpPr>
        <p:spPr/>
        <p:txBody>
          <a:bodyPr/>
          <a:lstStyle/>
          <a:p>
            <a:r>
              <a:rPr lang="en-US" dirty="0" smtClean="0"/>
              <a:t>“</a:t>
            </a:r>
            <a:r>
              <a:rPr lang="en-US" b="1" dirty="0" smtClean="0"/>
              <a:t>Infectious diseases</a:t>
            </a:r>
            <a:r>
              <a:rPr lang="en-US" dirty="0" smtClean="0"/>
              <a:t> are caused by pathogenic microorganisms, such as </a:t>
            </a:r>
            <a:r>
              <a:rPr lang="en-US" b="1" dirty="0" smtClean="0">
                <a:solidFill>
                  <a:srgbClr val="FF0000"/>
                </a:solidFill>
              </a:rPr>
              <a:t>bacteria</a:t>
            </a:r>
            <a:r>
              <a:rPr lang="en-US" dirty="0" smtClean="0"/>
              <a:t>, viruses, parasites or fungi; the </a:t>
            </a:r>
            <a:r>
              <a:rPr lang="en-US" b="1" dirty="0" smtClean="0"/>
              <a:t>diseases</a:t>
            </a:r>
            <a:r>
              <a:rPr lang="en-US" dirty="0" smtClean="0"/>
              <a:t> can be spread, directly or indirectly, from one person to another. </a:t>
            </a:r>
            <a:r>
              <a:rPr lang="en-US" dirty="0" err="1" smtClean="0"/>
              <a:t>Zoonotic</a:t>
            </a:r>
            <a:r>
              <a:rPr lang="en-US" dirty="0" smtClean="0"/>
              <a:t> </a:t>
            </a:r>
            <a:r>
              <a:rPr lang="en-US" b="1" dirty="0" smtClean="0"/>
              <a:t>diseases </a:t>
            </a:r>
            <a:r>
              <a:rPr lang="en-US" dirty="0" smtClean="0"/>
              <a:t>are </a:t>
            </a:r>
            <a:r>
              <a:rPr lang="en-US" b="1" dirty="0" smtClean="0"/>
              <a:t>infectious diseases</a:t>
            </a:r>
            <a:r>
              <a:rPr lang="en-US" dirty="0" smtClean="0"/>
              <a:t> of animals that can cause </a:t>
            </a:r>
            <a:r>
              <a:rPr lang="en-US" b="1" dirty="0" smtClean="0"/>
              <a:t>disease</a:t>
            </a:r>
            <a:r>
              <a:rPr lang="en-US" dirty="0" smtClean="0"/>
              <a:t> when transmitted to humans.” –World Health Organization (WHO)</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2.wp.com/sitn.hms.harvard.edu/wp-content/uploads/2014/12/Figure1.png?resize=550%2C387"/>
          <p:cNvPicPr>
            <a:picLocks noChangeAspect="1" noChangeArrowheads="1"/>
          </p:cNvPicPr>
          <p:nvPr/>
        </p:nvPicPr>
        <p:blipFill>
          <a:blip r:embed="rId3" cstate="print"/>
          <a:srcRect/>
          <a:stretch>
            <a:fillRect/>
          </a:stretch>
        </p:blipFill>
        <p:spPr bwMode="auto">
          <a:xfrm>
            <a:off x="457200" y="609600"/>
            <a:ext cx="8230386" cy="57912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domesticate germs?</a:t>
            </a:r>
          </a:p>
        </p:txBody>
      </p:sp>
      <p:sp>
        <p:nvSpPr>
          <p:cNvPr id="3" name="Content Placeholder 2"/>
          <p:cNvSpPr>
            <a:spLocks noGrp="1"/>
          </p:cNvSpPr>
          <p:nvPr>
            <p:ph idx="1"/>
          </p:nvPr>
        </p:nvSpPr>
        <p:spPr/>
        <p:txBody>
          <a:bodyPr/>
          <a:lstStyle/>
          <a:p>
            <a:r>
              <a:rPr lang="en-US" dirty="0" smtClean="0"/>
              <a:t>https://www.ted.com/talks/paul_ewald_asks_can_we_domesticate_germs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Civic Engagement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Homework: Reflection on Civic Engagement</a:t>
            </a:r>
          </a:p>
          <a:p>
            <a:pPr lvl="1"/>
            <a:r>
              <a:rPr lang="en-US" dirty="0" smtClean="0"/>
              <a:t>Describe the activity you conducted with the Germantown 8</a:t>
            </a:r>
            <a:r>
              <a:rPr lang="en-US" baseline="30000" dirty="0" smtClean="0"/>
              <a:t>th</a:t>
            </a:r>
            <a:r>
              <a:rPr lang="en-US" dirty="0" smtClean="0"/>
              <a:t> graders. </a:t>
            </a:r>
            <a:endParaRPr lang="en-US" dirty="0" smtClean="0"/>
          </a:p>
          <a:p>
            <a:pPr lvl="2"/>
            <a:r>
              <a:rPr lang="en-US" dirty="0" smtClean="0"/>
              <a:t>How </a:t>
            </a:r>
            <a:r>
              <a:rPr lang="en-US" dirty="0" smtClean="0"/>
              <a:t>did you guide them in thinking scientifically (or not)?</a:t>
            </a:r>
          </a:p>
          <a:p>
            <a:pPr lvl="2"/>
            <a:r>
              <a:rPr lang="en-US" dirty="0" smtClean="0"/>
              <a:t>What was good about the activity? How could the activity be improved?</a:t>
            </a:r>
            <a:endParaRPr lang="en-US" dirty="0" smtClean="0"/>
          </a:p>
          <a:p>
            <a:pPr lvl="2"/>
            <a:r>
              <a:rPr lang="en-US" dirty="0" smtClean="0"/>
              <a:t>What was surprising or challenging about being the teacher instead of the student?</a:t>
            </a:r>
          </a:p>
          <a:p>
            <a:pPr lvl="1"/>
            <a:r>
              <a:rPr lang="en-US" dirty="0" smtClean="0"/>
              <a:t>Read </a:t>
            </a:r>
            <a:r>
              <a:rPr lang="en-US" dirty="0" smtClean="0"/>
              <a:t>the Bard Water Quality Report. </a:t>
            </a:r>
            <a:endParaRPr lang="en-US" dirty="0" smtClean="0"/>
          </a:p>
          <a:p>
            <a:pPr lvl="2"/>
            <a:r>
              <a:rPr lang="en-US" dirty="0" smtClean="0"/>
              <a:t>How is the activity you ran related to the information in this report? Think creatively.</a:t>
            </a:r>
          </a:p>
          <a:p>
            <a:pPr lvl="2"/>
            <a:r>
              <a:rPr lang="en-US" dirty="0" smtClean="0"/>
              <a:t>What does the report tell you about the watershed you live in? </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 Follow-Up</a:t>
            </a:r>
            <a:endParaRPr lang="en-US" dirty="0"/>
          </a:p>
        </p:txBody>
      </p:sp>
      <p:sp>
        <p:nvSpPr>
          <p:cNvPr id="3" name="Content Placeholder 2"/>
          <p:cNvSpPr>
            <a:spLocks noGrp="1"/>
          </p:cNvSpPr>
          <p:nvPr>
            <p:ph idx="1"/>
          </p:nvPr>
        </p:nvSpPr>
        <p:spPr/>
        <p:txBody>
          <a:bodyPr/>
          <a:lstStyle/>
          <a:p>
            <a:r>
              <a:rPr lang="en-US" dirty="0" smtClean="0"/>
              <a:t>Q: Can HIV-positive mothers transfer HIV antibodies to their HIV-negative babies?</a:t>
            </a:r>
          </a:p>
          <a:p>
            <a:r>
              <a:rPr lang="en-US" dirty="0" smtClean="0"/>
              <a:t>A: Yes. </a:t>
            </a:r>
          </a:p>
          <a:p>
            <a:pPr lvl="1"/>
            <a:r>
              <a:rPr lang="en-US" dirty="0" smtClean="0"/>
              <a:t>Antibodies typically do not cross the placenta, </a:t>
            </a:r>
            <a:r>
              <a:rPr lang="en-US" dirty="0" smtClean="0"/>
              <a:t>but </a:t>
            </a:r>
            <a:r>
              <a:rPr lang="en-US" dirty="0" smtClean="0"/>
              <a:t>they are found in breast milk.</a:t>
            </a:r>
          </a:p>
          <a:p>
            <a:pPr lvl="1"/>
            <a:r>
              <a:rPr lang="en-US" dirty="0" smtClean="0"/>
              <a:t>However, breastfeeding carries the risk of transmission of HIV through blood. Why?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 Dr. </a:t>
            </a:r>
            <a:r>
              <a:rPr lang="en-US" dirty="0" err="1" smtClean="0"/>
              <a:t>Agwu’s</a:t>
            </a:r>
            <a:r>
              <a:rPr lang="en-US" dirty="0" smtClean="0"/>
              <a:t> talk</a:t>
            </a:r>
            <a:endParaRPr lang="en-US" dirty="0"/>
          </a:p>
        </p:txBody>
      </p:sp>
      <p:sp>
        <p:nvSpPr>
          <p:cNvPr id="3" name="Content Placeholder 2"/>
          <p:cNvSpPr>
            <a:spLocks noGrp="1"/>
          </p:cNvSpPr>
          <p:nvPr>
            <p:ph idx="1"/>
          </p:nvPr>
        </p:nvSpPr>
        <p:spPr/>
        <p:txBody>
          <a:bodyPr/>
          <a:lstStyle/>
          <a:p>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 Policy Case Study</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554691" y="1600200"/>
            <a:ext cx="6034617"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Shuttle </a:t>
            </a:r>
            <a:r>
              <a:rPr lang="en-US" i="1" dirty="0" smtClean="0"/>
              <a:t>Challenger</a:t>
            </a:r>
            <a:endParaRPr lang="en-US" dirty="0"/>
          </a:p>
        </p:txBody>
      </p:sp>
      <p:sp>
        <p:nvSpPr>
          <p:cNvPr id="5" name="Content Placeholder 4"/>
          <p:cNvSpPr>
            <a:spLocks noGrp="1"/>
          </p:cNvSpPr>
          <p:nvPr>
            <p:ph sz="half" idx="1"/>
          </p:nvPr>
        </p:nvSpPr>
        <p:spPr/>
        <p:txBody>
          <a:bodyPr/>
          <a:lstStyle/>
          <a:p>
            <a:r>
              <a:rPr lang="en-US" dirty="0" smtClean="0"/>
              <a:t>NASA’s second orbiting space craft</a:t>
            </a:r>
          </a:p>
          <a:p>
            <a:r>
              <a:rPr lang="en-US" dirty="0" smtClean="0"/>
              <a:t>Launched on January 28, 1986</a:t>
            </a:r>
          </a:p>
          <a:p>
            <a:r>
              <a:rPr lang="en-US" dirty="0" smtClean="0"/>
              <a:t>https://www.youtube.com/watch?v=fSTrmJtHLFU</a:t>
            </a:r>
          </a:p>
          <a:p>
            <a:endParaRPr lang="en-US" dirty="0"/>
          </a:p>
        </p:txBody>
      </p:sp>
      <p:pic>
        <p:nvPicPr>
          <p:cNvPr id="7" name="Picture 2" descr="STS-51L crewmembers photographed in flight suits with helmets during a break in astronaut training."/>
          <p:cNvPicPr>
            <a:picLocks noGrp="1" noChangeAspect="1" noChangeArrowheads="1"/>
          </p:cNvPicPr>
          <p:nvPr>
            <p:ph sz="half" idx="2"/>
          </p:nvPr>
        </p:nvPicPr>
        <p:blipFill>
          <a:blip r:embed="rId2" cstate="print"/>
          <a:srcRect/>
          <a:stretch>
            <a:fillRect/>
          </a:stretch>
        </p:blipFill>
        <p:spPr bwMode="auto">
          <a:xfrm>
            <a:off x="4763719" y="2564733"/>
            <a:ext cx="3807562" cy="2596896"/>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i="1" dirty="0" smtClean="0"/>
              <a:t>Challenger:</a:t>
            </a:r>
            <a:r>
              <a:rPr lang="en-US" dirty="0" smtClean="0"/>
              <a:t> What happened?</a:t>
            </a:r>
            <a:endParaRPr lang="en-US" dirty="0"/>
          </a:p>
        </p:txBody>
      </p:sp>
      <p:sp>
        <p:nvSpPr>
          <p:cNvPr id="6" name="Content Placeholder 5"/>
          <p:cNvSpPr>
            <a:spLocks noGrp="1"/>
          </p:cNvSpPr>
          <p:nvPr>
            <p:ph idx="1"/>
          </p:nvPr>
        </p:nvSpPr>
        <p:spPr/>
        <p:txBody>
          <a:bodyPr>
            <a:normAutofit/>
          </a:bodyPr>
          <a:lstStyle/>
          <a:p>
            <a:endParaRPr lang="en-US" sz="2800" dirty="0" smtClean="0"/>
          </a:p>
          <a:p>
            <a:r>
              <a:rPr lang="en-US" sz="2800" dirty="0" smtClean="0"/>
              <a:t>Launch </a:t>
            </a:r>
            <a:r>
              <a:rPr lang="en-US" sz="2800" dirty="0" smtClean="0"/>
              <a:t>was rescheduled several times due to </a:t>
            </a:r>
            <a:r>
              <a:rPr lang="en-US" sz="2800" dirty="0" smtClean="0"/>
              <a:t>weather</a:t>
            </a:r>
          </a:p>
          <a:p>
            <a:endParaRPr lang="en-US" sz="2800" dirty="0" smtClean="0"/>
          </a:p>
          <a:p>
            <a:r>
              <a:rPr lang="en-US" sz="2800" dirty="0" smtClean="0"/>
              <a:t>Due </a:t>
            </a:r>
            <a:r>
              <a:rPr lang="en-US" sz="2800" dirty="0" smtClean="0"/>
              <a:t>to unusually cold temperatures, a teleconference occurred the night before the launch to discuss concern from </a:t>
            </a:r>
            <a:r>
              <a:rPr lang="en-US" sz="2800" dirty="0" smtClean="0"/>
              <a:t>engineers</a:t>
            </a:r>
            <a:endParaRPr lang="en-US" sz="28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838200" y="990600"/>
            <a:ext cx="7467600" cy="467360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1509303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816429" y="152400"/>
            <a:ext cx="7848600" cy="601323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sp>
        <p:nvSpPr>
          <p:cNvPr id="7" name="Rectangle 6"/>
          <p:cNvSpPr/>
          <p:nvPr/>
        </p:nvSpPr>
        <p:spPr>
          <a:xfrm>
            <a:off x="95795" y="6367046"/>
            <a:ext cx="7371806" cy="338554"/>
          </a:xfrm>
          <a:prstGeom prst="rect">
            <a:avLst/>
          </a:prstGeom>
        </p:spPr>
        <p:txBody>
          <a:bodyPr wrap="square">
            <a:spAutoFit/>
          </a:bodyPr>
          <a:lstStyle/>
          <a:p>
            <a:pPr algn="l"/>
            <a:r>
              <a:rPr lang="en-US" sz="1600" b="1" dirty="0">
                <a:latin typeface="+mn-lt"/>
              </a:rPr>
              <a:t>Report of the PRESIDENTIAL COMMISSION on the Space Shuttle Challenger Accident</a:t>
            </a:r>
            <a:endParaRPr lang="en-US" sz="1600" dirty="0">
              <a:latin typeface="+mn-lt"/>
            </a:endParaRPr>
          </a:p>
        </p:txBody>
      </p:sp>
    </p:spTree>
    <p:extLst>
      <p:ext uri="{BB962C8B-B14F-4D97-AF65-F5344CB8AC3E}">
        <p14:creationId xmlns:mc="http://schemas.openxmlformats.org/markup-compatibility/2006" xmlns:mv="urn:schemas-microsoft-com:mac:vml" xmlns:p14="http://schemas.microsoft.com/office/powerpoint/2010/main" xmlns="" val="3097604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375</Words>
  <Application>Microsoft Office PowerPoint</Application>
  <PresentationFormat>On-screen Show (4:3)</PresentationFormat>
  <Paragraphs>46</Paragraphs>
  <Slides>16</Slides>
  <Notes>3</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Civic Engagement</vt:lpstr>
      <vt:lpstr>Civic Engagement</vt:lpstr>
      <vt:lpstr>HIV: Follow-Up</vt:lpstr>
      <vt:lpstr>HIV: Dr. Agwu’s talk</vt:lpstr>
      <vt:lpstr>HIV: Policy Case Study</vt:lpstr>
      <vt:lpstr>Space Shuttle Challenger</vt:lpstr>
      <vt:lpstr>Challenger: What happened?</vt:lpstr>
      <vt:lpstr>Slide 8</vt:lpstr>
      <vt:lpstr>Slide 9</vt:lpstr>
      <vt:lpstr>Slide 10</vt:lpstr>
      <vt:lpstr>Slide 11</vt:lpstr>
      <vt:lpstr>Slide 12</vt:lpstr>
      <vt:lpstr>Discussion</vt:lpstr>
      <vt:lpstr>Infectious Diseases</vt:lpstr>
      <vt:lpstr>Slide 15</vt:lpstr>
      <vt:lpstr>Can we domesticate germs?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Civic Engagement</dc:title>
  <dc:creator>Nuala Del Piccolo</dc:creator>
  <cp:lastModifiedBy>Nuala Del Piccolo</cp:lastModifiedBy>
  <cp:revision>7</cp:revision>
  <dcterms:created xsi:type="dcterms:W3CDTF">2017-01-11T12:21:08Z</dcterms:created>
  <dcterms:modified xsi:type="dcterms:W3CDTF">2017-01-11T17:26:17Z</dcterms:modified>
</cp:coreProperties>
</file>